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258" r:id="rId7"/>
    <p:sldId id="262" r:id="rId8"/>
    <p:sldId id="259" r:id="rId9"/>
    <p:sldId id="261" r:id="rId10"/>
    <p:sldId id="260" r:id="rId11"/>
    <p:sldId id="268" r:id="rId12"/>
    <p:sldId id="319" r:id="rId13"/>
    <p:sldId id="321" r:id="rId14"/>
    <p:sldId id="269" r:id="rId15"/>
    <p:sldId id="265" r:id="rId16"/>
    <p:sldId id="264" r:id="rId17"/>
    <p:sldId id="270" r:id="rId18"/>
    <p:sldId id="272" r:id="rId19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odule Introduction" id="{1FAF874F-2EDA-4EDB-A31A-5EB1826A485A}">
          <p14:sldIdLst>
            <p14:sldId id="256"/>
            <p14:sldId id="257"/>
            <p14:sldId id="258"/>
            <p14:sldId id="262"/>
            <p14:sldId id="259"/>
            <p14:sldId id="261"/>
            <p14:sldId id="260"/>
            <p14:sldId id="268"/>
            <p14:sldId id="319"/>
            <p14:sldId id="321"/>
            <p14:sldId id="269"/>
            <p14:sldId id="265"/>
            <p14:sldId id="264"/>
            <p14:sldId id="270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245676-B83C-4C98-A283-6EFD7875E9A8}" v="17" dt="2023-05-18T06:45:23.2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9" autoAdjust="0"/>
    <p:restoredTop sz="94249" autoAdjust="0"/>
  </p:normalViewPr>
  <p:slideViewPr>
    <p:cSldViewPr snapToGrid="0">
      <p:cViewPr varScale="1">
        <p:scale>
          <a:sx n="78" d="100"/>
          <a:sy n="78" d="100"/>
        </p:scale>
        <p:origin x="869" y="58"/>
      </p:cViewPr>
      <p:guideLst/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0"/>
    </p:cViewPr>
  </p:sorterViewPr>
  <p:notesViewPr>
    <p:cSldViewPr snapToGrid="0">
      <p:cViewPr varScale="1">
        <p:scale>
          <a:sx n="52" d="100"/>
          <a:sy n="52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nnu Helen Joseph" userId="b2a8d9cb-58d2-4d7e-9d80-554b236caf40" providerId="ADAL" clId="{2E245676-B83C-4C98-A283-6EFD7875E9A8}"/>
    <pc:docChg chg="undo custSel modSld">
      <pc:chgData name="Minnu Helen Joseph" userId="b2a8d9cb-58d2-4d7e-9d80-554b236caf40" providerId="ADAL" clId="{2E245676-B83C-4C98-A283-6EFD7875E9A8}" dt="2023-05-18T06:48:18.388" v="497" actId="5793"/>
      <pc:docMkLst>
        <pc:docMk/>
      </pc:docMkLst>
      <pc:sldChg chg="modSp mod">
        <pc:chgData name="Minnu Helen Joseph" userId="b2a8d9cb-58d2-4d7e-9d80-554b236caf40" providerId="ADAL" clId="{2E245676-B83C-4C98-A283-6EFD7875E9A8}" dt="2023-05-18T06:12:56.581" v="50" actId="20577"/>
        <pc:sldMkLst>
          <pc:docMk/>
          <pc:sldMk cId="0" sldId="256"/>
        </pc:sldMkLst>
        <pc:spChg chg="mod">
          <ac:chgData name="Minnu Helen Joseph" userId="b2a8d9cb-58d2-4d7e-9d80-554b236caf40" providerId="ADAL" clId="{2E245676-B83C-4C98-A283-6EFD7875E9A8}" dt="2023-05-18T06:12:56.581" v="50" actId="20577"/>
          <ac:spMkLst>
            <pc:docMk/>
            <pc:sldMk cId="0" sldId="256"/>
            <ac:spMk id="15362" creationId="{1608A8A6-5296-4CB0-9BCC-92DC25D0D67A}"/>
          </ac:spMkLst>
        </pc:spChg>
      </pc:sldChg>
      <pc:sldChg chg="modSp mod">
        <pc:chgData name="Minnu Helen Joseph" userId="b2a8d9cb-58d2-4d7e-9d80-554b236caf40" providerId="ADAL" clId="{2E245676-B83C-4C98-A283-6EFD7875E9A8}" dt="2023-05-18T06:13:22.213" v="103" actId="20577"/>
        <pc:sldMkLst>
          <pc:docMk/>
          <pc:sldMk cId="3788836444" sldId="257"/>
        </pc:sldMkLst>
        <pc:spChg chg="mod">
          <ac:chgData name="Minnu Helen Joseph" userId="b2a8d9cb-58d2-4d7e-9d80-554b236caf40" providerId="ADAL" clId="{2E245676-B83C-4C98-A283-6EFD7875E9A8}" dt="2023-05-18T06:13:22.213" v="103" actId="20577"/>
          <ac:spMkLst>
            <pc:docMk/>
            <pc:sldMk cId="3788836444" sldId="257"/>
            <ac:spMk id="3" creationId="{59D94BFC-C94A-42B5-A771-6F8C85AE2CE3}"/>
          </ac:spMkLst>
        </pc:spChg>
      </pc:sldChg>
      <pc:sldChg chg="modSp mod">
        <pc:chgData name="Minnu Helen Joseph" userId="b2a8d9cb-58d2-4d7e-9d80-554b236caf40" providerId="ADAL" clId="{2E245676-B83C-4C98-A283-6EFD7875E9A8}" dt="2023-05-18T06:16:52.267" v="121" actId="20577"/>
        <pc:sldMkLst>
          <pc:docMk/>
          <pc:sldMk cId="3703649764" sldId="258"/>
        </pc:sldMkLst>
        <pc:spChg chg="mod">
          <ac:chgData name="Minnu Helen Joseph" userId="b2a8d9cb-58d2-4d7e-9d80-554b236caf40" providerId="ADAL" clId="{2E245676-B83C-4C98-A283-6EFD7875E9A8}" dt="2023-05-18T06:16:52.267" v="121" actId="20577"/>
          <ac:spMkLst>
            <pc:docMk/>
            <pc:sldMk cId="3703649764" sldId="258"/>
            <ac:spMk id="3" creationId="{D753CFC3-32F9-4C01-9B19-9CB8B9C9A7E9}"/>
          </ac:spMkLst>
        </pc:spChg>
      </pc:sldChg>
      <pc:sldChg chg="modSp mod">
        <pc:chgData name="Minnu Helen Joseph" userId="b2a8d9cb-58d2-4d7e-9d80-554b236caf40" providerId="ADAL" clId="{2E245676-B83C-4C98-A283-6EFD7875E9A8}" dt="2023-05-18T06:19:26.636" v="129" actId="20577"/>
        <pc:sldMkLst>
          <pc:docMk/>
          <pc:sldMk cId="589219231" sldId="259"/>
        </pc:sldMkLst>
        <pc:spChg chg="mod">
          <ac:chgData name="Minnu Helen Joseph" userId="b2a8d9cb-58d2-4d7e-9d80-554b236caf40" providerId="ADAL" clId="{2E245676-B83C-4C98-A283-6EFD7875E9A8}" dt="2023-05-18T06:19:26.636" v="129" actId="20577"/>
          <ac:spMkLst>
            <pc:docMk/>
            <pc:sldMk cId="589219231" sldId="259"/>
            <ac:spMk id="3" creationId="{30C1704E-CE54-4FEB-943F-5485AB248B42}"/>
          </ac:spMkLst>
        </pc:spChg>
      </pc:sldChg>
      <pc:sldChg chg="modSp mod">
        <pc:chgData name="Minnu Helen Joseph" userId="b2a8d9cb-58d2-4d7e-9d80-554b236caf40" providerId="ADAL" clId="{2E245676-B83C-4C98-A283-6EFD7875E9A8}" dt="2023-05-18T06:28:18.905" v="189" actId="20577"/>
        <pc:sldMkLst>
          <pc:docMk/>
          <pc:sldMk cId="2566045766" sldId="260"/>
        </pc:sldMkLst>
        <pc:spChg chg="mod">
          <ac:chgData name="Minnu Helen Joseph" userId="b2a8d9cb-58d2-4d7e-9d80-554b236caf40" providerId="ADAL" clId="{2E245676-B83C-4C98-A283-6EFD7875E9A8}" dt="2023-05-18T06:28:18.905" v="189" actId="20577"/>
          <ac:spMkLst>
            <pc:docMk/>
            <pc:sldMk cId="2566045766" sldId="260"/>
            <ac:spMk id="7" creationId="{EB1CF102-21F6-473B-8E16-26CD9DD46AB5}"/>
          </ac:spMkLst>
        </pc:spChg>
        <pc:graphicFrameChg chg="mod">
          <ac:chgData name="Minnu Helen Joseph" userId="b2a8d9cb-58d2-4d7e-9d80-554b236caf40" providerId="ADAL" clId="{2E245676-B83C-4C98-A283-6EFD7875E9A8}" dt="2023-05-18T06:28:09.651" v="176"/>
          <ac:graphicFrameMkLst>
            <pc:docMk/>
            <pc:sldMk cId="2566045766" sldId="260"/>
            <ac:graphicFrameMk id="5" creationId="{A854EA63-20C2-4FFA-A038-ADD66E0DEFFE}"/>
          </ac:graphicFrameMkLst>
        </pc:graphicFrameChg>
      </pc:sldChg>
      <pc:sldChg chg="modSp mod">
        <pc:chgData name="Minnu Helen Joseph" userId="b2a8d9cb-58d2-4d7e-9d80-554b236caf40" providerId="ADAL" clId="{2E245676-B83C-4C98-A283-6EFD7875E9A8}" dt="2023-05-18T06:24:31.704" v="172" actId="255"/>
        <pc:sldMkLst>
          <pc:docMk/>
          <pc:sldMk cId="1493108470" sldId="261"/>
        </pc:sldMkLst>
        <pc:graphicFrameChg chg="mod modGraphic">
          <ac:chgData name="Minnu Helen Joseph" userId="b2a8d9cb-58d2-4d7e-9d80-554b236caf40" providerId="ADAL" clId="{2E245676-B83C-4C98-A283-6EFD7875E9A8}" dt="2023-05-18T06:24:31.704" v="172" actId="255"/>
          <ac:graphicFrameMkLst>
            <pc:docMk/>
            <pc:sldMk cId="1493108470" sldId="261"/>
            <ac:graphicFrameMk id="7" creationId="{AB7FF918-06F0-4502-9D70-6D9CC1AB1575}"/>
          </ac:graphicFrameMkLst>
        </pc:graphicFrameChg>
      </pc:sldChg>
      <pc:sldChg chg="mod modShow">
        <pc:chgData name="Minnu Helen Joseph" userId="b2a8d9cb-58d2-4d7e-9d80-554b236caf40" providerId="ADAL" clId="{2E245676-B83C-4C98-A283-6EFD7875E9A8}" dt="2023-05-18T06:47:33.787" v="493" actId="729"/>
        <pc:sldMkLst>
          <pc:docMk/>
          <pc:sldMk cId="390813063" sldId="265"/>
        </pc:sldMkLst>
      </pc:sldChg>
      <pc:sldChg chg="modSp mod">
        <pc:chgData name="Minnu Helen Joseph" userId="b2a8d9cb-58d2-4d7e-9d80-554b236caf40" providerId="ADAL" clId="{2E245676-B83C-4C98-A283-6EFD7875E9A8}" dt="2023-05-18T06:32:23.394" v="215" actId="20577"/>
        <pc:sldMkLst>
          <pc:docMk/>
          <pc:sldMk cId="130257351" sldId="268"/>
        </pc:sldMkLst>
        <pc:spChg chg="mod">
          <ac:chgData name="Minnu Helen Joseph" userId="b2a8d9cb-58d2-4d7e-9d80-554b236caf40" providerId="ADAL" clId="{2E245676-B83C-4C98-A283-6EFD7875E9A8}" dt="2023-05-18T06:29:33.314" v="197" actId="20577"/>
          <ac:spMkLst>
            <pc:docMk/>
            <pc:sldMk cId="130257351" sldId="268"/>
            <ac:spMk id="3" creationId="{7FEF977F-6955-47A9-92EB-78CA42E4AC8C}"/>
          </ac:spMkLst>
        </pc:spChg>
        <pc:graphicFrameChg chg="modGraphic">
          <ac:chgData name="Minnu Helen Joseph" userId="b2a8d9cb-58d2-4d7e-9d80-554b236caf40" providerId="ADAL" clId="{2E245676-B83C-4C98-A283-6EFD7875E9A8}" dt="2023-05-18T06:32:23.394" v="215" actId="20577"/>
          <ac:graphicFrameMkLst>
            <pc:docMk/>
            <pc:sldMk cId="130257351" sldId="268"/>
            <ac:graphicFrameMk id="5" creationId="{C33BF824-A335-4784-9A26-DC52134D8D00}"/>
          </ac:graphicFrameMkLst>
        </pc:graphicFrameChg>
      </pc:sldChg>
      <pc:sldChg chg="modSp mod">
        <pc:chgData name="Minnu Helen Joseph" userId="b2a8d9cb-58d2-4d7e-9d80-554b236caf40" providerId="ADAL" clId="{2E245676-B83C-4C98-A283-6EFD7875E9A8}" dt="2023-05-18T06:48:18.388" v="497" actId="5793"/>
        <pc:sldMkLst>
          <pc:docMk/>
          <pc:sldMk cId="1079286419" sldId="270"/>
        </pc:sldMkLst>
        <pc:spChg chg="mod">
          <ac:chgData name="Minnu Helen Joseph" userId="b2a8d9cb-58d2-4d7e-9d80-554b236caf40" providerId="ADAL" clId="{2E245676-B83C-4C98-A283-6EFD7875E9A8}" dt="2023-05-18T06:48:18.388" v="497" actId="5793"/>
          <ac:spMkLst>
            <pc:docMk/>
            <pc:sldMk cId="1079286419" sldId="270"/>
            <ac:spMk id="6" creationId="{66B50F36-A760-E911-4C8A-D2C7FADDE950}"/>
          </ac:spMkLst>
        </pc:spChg>
      </pc:sldChg>
      <pc:sldChg chg="addSp delSp modSp mod">
        <pc:chgData name="Minnu Helen Joseph" userId="b2a8d9cb-58d2-4d7e-9d80-554b236caf40" providerId="ADAL" clId="{2E245676-B83C-4C98-A283-6EFD7875E9A8}" dt="2023-05-18T06:40:40.481" v="365" actId="14100"/>
        <pc:sldMkLst>
          <pc:docMk/>
          <pc:sldMk cId="66642933" sldId="319"/>
        </pc:sldMkLst>
        <pc:graphicFrameChg chg="add del mod modGraphic">
          <ac:chgData name="Minnu Helen Joseph" userId="b2a8d9cb-58d2-4d7e-9d80-554b236caf40" providerId="ADAL" clId="{2E245676-B83C-4C98-A283-6EFD7875E9A8}" dt="2023-05-18T06:40:40.481" v="365" actId="14100"/>
          <ac:graphicFrameMkLst>
            <pc:docMk/>
            <pc:sldMk cId="66642933" sldId="319"/>
            <ac:graphicFrameMk id="5" creationId="{C33BF824-A335-4784-9A26-DC52134D8D00}"/>
          </ac:graphicFrameMkLst>
        </pc:graphicFrameChg>
      </pc:sldChg>
      <pc:sldChg chg="modSp mod">
        <pc:chgData name="Minnu Helen Joseph" userId="b2a8d9cb-58d2-4d7e-9d80-554b236caf40" providerId="ADAL" clId="{2E245676-B83C-4C98-A283-6EFD7875E9A8}" dt="2023-05-18T06:46:23.778" v="492" actId="20577"/>
        <pc:sldMkLst>
          <pc:docMk/>
          <pc:sldMk cId="145033400" sldId="321"/>
        </pc:sldMkLst>
        <pc:graphicFrameChg chg="mod modGraphic">
          <ac:chgData name="Minnu Helen Joseph" userId="b2a8d9cb-58d2-4d7e-9d80-554b236caf40" providerId="ADAL" clId="{2E245676-B83C-4C98-A283-6EFD7875E9A8}" dt="2023-05-18T06:46:23.778" v="492" actId="20577"/>
          <ac:graphicFrameMkLst>
            <pc:docMk/>
            <pc:sldMk cId="145033400" sldId="321"/>
            <ac:graphicFrameMk id="3" creationId="{AFC6D34B-AB80-30A7-A0A7-9FB740024C31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30D94D-E1CF-4942-9670-7567F4F4487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824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Module Code &amp; Module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1608A8A6-5296-4CB0-9BCC-92DC25D0D67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Programming for Data Analysis</a:t>
            </a:r>
            <a:br>
              <a:rPr lang="en-US" altLang="en-US" dirty="0">
                <a:solidFill>
                  <a:schemeClr val="accent5"/>
                </a:solidFill>
              </a:rPr>
            </a:br>
            <a:r>
              <a:rPr lang="en-US" altLang="en-US" sz="20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CT127-3-2(VE)</a:t>
            </a:r>
          </a:p>
        </p:txBody>
      </p:sp>
      <p:sp>
        <p:nvSpPr>
          <p:cNvPr id="15363" name="Subtitle 2">
            <a:extLst>
              <a:ext uri="{FF2B5EF4-FFF2-40B4-BE49-F238E27FC236}">
                <a16:creationId xmlns:a16="http://schemas.microsoft.com/office/drawing/2014/main" id="{FFAB8255-CA4A-481F-90F7-644C96904C8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b="1" dirty="0"/>
              <a:t>Week 1</a:t>
            </a:r>
          </a:p>
          <a:p>
            <a:r>
              <a:rPr lang="en-US" altLang="en-US" sz="2000" dirty="0"/>
              <a:t>Introduction and Module Overview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5E70B-5188-497B-8979-E8941E59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Assessment Summary </a:t>
            </a:r>
            <a:r>
              <a:rPr lang="en-US" sz="1600" b="0" dirty="0"/>
              <a:t>(refer to module handbook and module descriptor)</a:t>
            </a:r>
            <a:endParaRPr lang="en-US" sz="1600" b="0" dirty="0">
              <a:solidFill>
                <a:schemeClr val="tx1"/>
              </a:solidFill>
            </a:endParaRP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AFC6D34B-AB80-30A7-A0A7-9FB740024C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7448341"/>
              </p:ext>
            </p:extLst>
          </p:nvPr>
        </p:nvGraphicFramePr>
        <p:xfrm>
          <a:off x="596347" y="1192212"/>
          <a:ext cx="9369288" cy="38303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7111">
                  <a:extLst>
                    <a:ext uri="{9D8B030D-6E8A-4147-A177-3AD203B41FA5}">
                      <a16:colId xmlns:a16="http://schemas.microsoft.com/office/drawing/2014/main" val="1846161328"/>
                    </a:ext>
                  </a:extLst>
                </a:gridCol>
                <a:gridCol w="2935377">
                  <a:extLst>
                    <a:ext uri="{9D8B030D-6E8A-4147-A177-3AD203B41FA5}">
                      <a16:colId xmlns:a16="http://schemas.microsoft.com/office/drawing/2014/main" val="2087886779"/>
                    </a:ext>
                  </a:extLst>
                </a:gridCol>
                <a:gridCol w="1842429">
                  <a:extLst>
                    <a:ext uri="{9D8B030D-6E8A-4147-A177-3AD203B41FA5}">
                      <a16:colId xmlns:a16="http://schemas.microsoft.com/office/drawing/2014/main" val="1357420943"/>
                    </a:ext>
                  </a:extLst>
                </a:gridCol>
                <a:gridCol w="1996297">
                  <a:extLst>
                    <a:ext uri="{9D8B030D-6E8A-4147-A177-3AD203B41FA5}">
                      <a16:colId xmlns:a16="http://schemas.microsoft.com/office/drawing/2014/main" val="4063211600"/>
                    </a:ext>
                  </a:extLst>
                </a:gridCol>
                <a:gridCol w="1038074">
                  <a:extLst>
                    <a:ext uri="{9D8B030D-6E8A-4147-A177-3AD203B41FA5}">
                      <a16:colId xmlns:a16="http://schemas.microsoft.com/office/drawing/2014/main" val="3356874189"/>
                    </a:ext>
                  </a:extLst>
                </a:gridCol>
              </a:tblGrid>
              <a:tr h="67594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Form of 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Assessment 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Hand Out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Hand In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48105"/>
                  </a:ext>
                </a:extLst>
              </a:tr>
              <a:tr h="788604"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Continuous Assessment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Group Assignment-Analysis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en-US" sz="1800" i="0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 week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en-US" sz="1800" i="0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 week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35%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4044777"/>
                  </a:ext>
                </a:extLst>
              </a:tr>
              <a:tr h="788604">
                <a:tc vMerge="1">
                  <a:txBody>
                    <a:bodyPr/>
                    <a:lstStyle/>
                    <a:p>
                      <a:pPr algn="ctr"/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Group Assignment-Findings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en-US" sz="1800" i="0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 week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en-US" sz="1800" i="0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 week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15%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1593764"/>
                  </a:ext>
                </a:extLst>
              </a:tr>
              <a:tr h="157720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cs typeface="Calibri" panose="020F0502020204030204" pitchFamily="34" charset="0"/>
                        </a:rPr>
                        <a:t>Final Assessment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  <a:latin typeface="+mn-lt"/>
                          <a:cs typeface="Calibri" panose="020F0502020204030204" pitchFamily="34" charset="0"/>
                        </a:rPr>
                        <a:t>Exam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  <a:latin typeface="+mn-lt"/>
                          <a:cs typeface="Calibri" panose="020F0502020204030204" pitchFamily="34" charset="0"/>
                        </a:rPr>
                        <a:t>Exam week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  <a:latin typeface="+mn-lt"/>
                          <a:cs typeface="Calibri" panose="020F0502020204030204" pitchFamily="34" charset="0"/>
                        </a:rPr>
                        <a:t>Exam week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i="0" dirty="0">
                          <a:solidFill>
                            <a:schemeClr val="tx1"/>
                          </a:solidFill>
                          <a:latin typeface="+mn-lt"/>
                          <a:cs typeface="Calibri" panose="020F0502020204030204" pitchFamily="34" charset="0"/>
                        </a:rPr>
                        <a:t>50%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930692"/>
                  </a:ext>
                </a:extLst>
              </a:tr>
            </a:tbl>
          </a:graphicData>
        </a:graphic>
      </p:graphicFrame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211E0FED-97B5-A25C-E899-766C2F1B9F6C}"/>
              </a:ext>
            </a:extLst>
          </p:cNvPr>
          <p:cNvSpPr txBox="1">
            <a:spLocks/>
          </p:cNvSpPr>
          <p:nvPr/>
        </p:nvSpPr>
        <p:spPr>
          <a:xfrm>
            <a:off x="467651" y="5143983"/>
            <a:ext cx="11724349" cy="104360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1800" b="1" kern="0" dirty="0"/>
              <a:t>Assessment requirement</a:t>
            </a:r>
            <a:r>
              <a:rPr lang="en-US" sz="1800" kern="0" dirty="0"/>
              <a:t>: </a:t>
            </a:r>
            <a:r>
              <a:rPr lang="en-US" sz="1400" kern="0" dirty="0"/>
              <a:t>Include any specific requirement to pass the module (refer to module handbook for the information), such 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kern="0" dirty="0"/>
              <a:t>To pass the module, you must attempt every element of assessment and achieve at least 50% in the module overall.</a:t>
            </a:r>
          </a:p>
        </p:txBody>
      </p:sp>
    </p:spTree>
    <p:extLst>
      <p:ext uri="{BB962C8B-B14F-4D97-AF65-F5344CB8AC3E}">
        <p14:creationId xmlns:p14="http://schemas.microsoft.com/office/powerpoint/2010/main" val="145033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3800F-3959-4763-A13D-4CDB8B3E2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Abide by ALL rules and regulations of APU.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Proper attire.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No speaking of dialects.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Attendance is compulsory. Valid Medical Certs must be supported in any absence from class.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Three cases of Late will be equal to 1 absence.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 proper academic references – APA Referencing only.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Academic Dishonesty / Plagiarism is a serious offence. Any suspicions will be referred to the University’s Academic Dishonesty Board.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Formal assessments must be submitted on time in the specified format given. Failure to meet deadlines will be treated as non-submission and no marks will be awarded. Incomplete submissions will be subjected to penalty of mark deductions or forfeit.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24AD63-D1AB-41A7-BE88-5AF2D9ABC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Expectations</a:t>
            </a:r>
          </a:p>
        </p:txBody>
      </p:sp>
    </p:spTree>
    <p:extLst>
      <p:ext uri="{BB962C8B-B14F-4D97-AF65-F5344CB8AC3E}">
        <p14:creationId xmlns:p14="http://schemas.microsoft.com/office/powerpoint/2010/main" val="4132582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B53DC-0063-45EA-8A50-8DD9300451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State your expectation of what students need to do or deliver in class, as well as what they need to do out-of-class.</a:t>
            </a:r>
          </a:p>
          <a:p>
            <a:r>
              <a:rPr lang="en-US" sz="2000" dirty="0"/>
              <a:t>If group projects are involved, clearly state what is to be expected from each individual (and not be dependent on the group leader)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59CEA-035A-4FF7-ADD7-A469C9D19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Other Expectations</a:t>
            </a:r>
          </a:p>
        </p:txBody>
      </p:sp>
    </p:spTree>
    <p:extLst>
      <p:ext uri="{BB962C8B-B14F-4D97-AF65-F5344CB8AC3E}">
        <p14:creationId xmlns:p14="http://schemas.microsoft.com/office/powerpoint/2010/main" val="390813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2E7AF-5E75-41D6-A00E-7F3045F2E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Achievement Requirements: </a:t>
            </a:r>
            <a:br>
              <a:rPr lang="en-US" dirty="0"/>
            </a:br>
            <a:r>
              <a:rPr lang="en-US" sz="2400" dirty="0"/>
              <a:t>Undergraduate (Diploma, Foundation, Degree)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C624D12-DC4E-A266-E21C-EF28B128C2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3066562"/>
              </p:ext>
            </p:extLst>
          </p:nvPr>
        </p:nvGraphicFramePr>
        <p:xfrm>
          <a:off x="715615" y="1417637"/>
          <a:ext cx="8715255" cy="45671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34609">
                  <a:extLst>
                    <a:ext uri="{9D8B030D-6E8A-4147-A177-3AD203B41FA5}">
                      <a16:colId xmlns:a16="http://schemas.microsoft.com/office/drawing/2014/main" val="4114214510"/>
                    </a:ext>
                  </a:extLst>
                </a:gridCol>
                <a:gridCol w="2020662">
                  <a:extLst>
                    <a:ext uri="{9D8B030D-6E8A-4147-A177-3AD203B41FA5}">
                      <a16:colId xmlns:a16="http://schemas.microsoft.com/office/drawing/2014/main" val="2657263542"/>
                    </a:ext>
                  </a:extLst>
                </a:gridCol>
                <a:gridCol w="2418034">
                  <a:extLst>
                    <a:ext uri="{9D8B030D-6E8A-4147-A177-3AD203B41FA5}">
                      <a16:colId xmlns:a16="http://schemas.microsoft.com/office/drawing/2014/main" val="2509601944"/>
                    </a:ext>
                  </a:extLst>
                </a:gridCol>
                <a:gridCol w="2641950">
                  <a:extLst>
                    <a:ext uri="{9D8B030D-6E8A-4147-A177-3AD203B41FA5}">
                      <a16:colId xmlns:a16="http://schemas.microsoft.com/office/drawing/2014/main" val="3351196539"/>
                    </a:ext>
                  </a:extLst>
                </a:gridCol>
              </a:tblGrid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Marks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Alphabetical Grade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Grading Point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Classification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82045738"/>
                  </a:ext>
                </a:extLst>
              </a:tr>
              <a:tr h="3852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80-100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A+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4.0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Distinction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6158766"/>
                  </a:ext>
                </a:extLst>
              </a:tr>
              <a:tr h="3852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75-79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A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3.7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4548102"/>
                  </a:ext>
                </a:extLst>
              </a:tr>
              <a:tr h="3852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70-74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B+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3.3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Credit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1014952"/>
                  </a:ext>
                </a:extLst>
              </a:tr>
              <a:tr h="3852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65-69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B 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3.0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2484645"/>
                  </a:ext>
                </a:extLst>
              </a:tr>
              <a:tr h="38260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60-64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C+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2.7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rowSpan="3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Pass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3567685"/>
                  </a:ext>
                </a:extLst>
              </a:tr>
              <a:tr h="37993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55-59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C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2.3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618211"/>
                  </a:ext>
                </a:extLst>
              </a:tr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50-54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C-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2.0 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304988"/>
                  </a:ext>
                </a:extLst>
              </a:tr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40-49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D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1.7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Fail (marginal)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17424803"/>
                  </a:ext>
                </a:extLst>
              </a:tr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30-39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F+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1.3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Fail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67875751"/>
                  </a:ext>
                </a:extLst>
              </a:tr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20-29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F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1.0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Fail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9522490"/>
                  </a:ext>
                </a:extLst>
              </a:tr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0-19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F-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0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Fail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9071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2321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812B2-4BD9-D8FA-52DB-51D615F2E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Course Materials available in Moodle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17D545-5CE3-5F91-4C35-C33DFAF51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MY" dirty="0"/>
              <a:t>Module handbook</a:t>
            </a:r>
          </a:p>
          <a:p>
            <a:r>
              <a:rPr lang="en-MY" dirty="0"/>
              <a:t>Module descriptor</a:t>
            </a:r>
          </a:p>
          <a:p>
            <a:r>
              <a:rPr lang="en-MY" dirty="0"/>
              <a:t>Lecture slides</a:t>
            </a:r>
          </a:p>
          <a:p>
            <a:r>
              <a:rPr lang="en-MY" dirty="0"/>
              <a:t>Tutorial/Lab materials</a:t>
            </a:r>
          </a:p>
          <a:p>
            <a:r>
              <a:rPr lang="en-MY" dirty="0"/>
              <a:t>Sample </a:t>
            </a:r>
            <a:r>
              <a:rPr lang="en-MY" dirty="0" err="1"/>
              <a:t>incourse</a:t>
            </a:r>
            <a:r>
              <a:rPr lang="en-MY" dirty="0"/>
              <a:t> questions &amp; answers</a:t>
            </a:r>
          </a:p>
          <a:p>
            <a:r>
              <a:rPr lang="en-MY" dirty="0"/>
              <a:t>Sample exam questions &amp; answers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9A5438-F85D-E517-C373-8E30E2854E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Essential and Further Readings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B50F36-A760-E911-4C8A-D2C7FADDE95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Agbinya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J. I. (2020). Applied data analytics: principles and applications (Ser. River publishers series in signal, image and speech processing). River. ISBN: 9788770220958</a:t>
            </a:r>
            <a:endParaRPr lang="en-MY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Morris, J., McCubbin, C., &amp; Page, R. (2019). Hands-on data science with the command line: automate everyday data science tasks using command-line tools. </a:t>
            </a: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Packt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Publishing. ISBN: 9781788991919</a:t>
            </a:r>
            <a:endParaRPr lang="en-MY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Nady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M. (2021). Introduction to r programming language. </a:t>
            </a: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Arcler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Press. ISBN:9781774690390</a:t>
            </a:r>
          </a:p>
          <a:p>
            <a:pPr marL="0" lvl="0" indent="0" algn="just">
              <a:lnSpc>
                <a:spcPct val="107000"/>
              </a:lnSpc>
              <a:spcAft>
                <a:spcPts val="800"/>
              </a:spcAft>
              <a:buNone/>
            </a:pPr>
            <a:endParaRPr lang="en-MY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dirty="0"/>
              <a:t>*Further readings will be assigned from time to time.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0C90F-9B67-4B4C-BA92-8ED1ACF50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Reference Materials</a:t>
            </a:r>
          </a:p>
        </p:txBody>
      </p:sp>
    </p:spTree>
    <p:extLst>
      <p:ext uri="{BB962C8B-B14F-4D97-AF65-F5344CB8AC3E}">
        <p14:creationId xmlns:p14="http://schemas.microsoft.com/office/powerpoint/2010/main" val="1079286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BD6E5E-F761-447C-ADC8-17B82F9E0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welcome to discuss your views on this module at any point of time.</a:t>
            </a:r>
          </a:p>
          <a:p>
            <a:r>
              <a:rPr lang="en-US" dirty="0"/>
              <a:t>Do fill in anonymous evaluation questionnaires in the student feedback form. There are two points -  mid and end of the teaching semester. </a:t>
            </a:r>
          </a:p>
          <a:p>
            <a:r>
              <a:rPr lang="en-US" dirty="0"/>
              <a:t>The feedbacks you provide will be constructive for improvement of teaching and module content development.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15D63E-0216-419B-A9E1-7C74B152B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274638"/>
            <a:ext cx="10668000" cy="1143000"/>
          </a:xfrm>
        </p:spPr>
        <p:txBody>
          <a:bodyPr/>
          <a:lstStyle/>
          <a:p>
            <a:r>
              <a:rPr lang="en-US" dirty="0"/>
              <a:t>Your Valuable Feedback</a:t>
            </a:r>
          </a:p>
        </p:txBody>
      </p:sp>
    </p:spTree>
    <p:extLst>
      <p:ext uri="{BB962C8B-B14F-4D97-AF65-F5344CB8AC3E}">
        <p14:creationId xmlns:p14="http://schemas.microsoft.com/office/powerpoint/2010/main" val="3785982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94BFC-C94A-42B5-A771-6F8C85AE2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Lecturer Name: Lim Chun </a:t>
            </a:r>
            <a:r>
              <a:rPr lang="en-US" dirty="0" err="1"/>
              <a:t>Cheak</a:t>
            </a:r>
            <a:endParaRPr lang="en-US" dirty="0"/>
          </a:p>
          <a:p>
            <a:r>
              <a:rPr lang="en-US" dirty="0"/>
              <a:t>Email: chuncheak.lim@apu.edu.my</a:t>
            </a:r>
          </a:p>
          <a:p>
            <a:r>
              <a:rPr lang="en-US" dirty="0"/>
              <a:t>Consultation Hours: Refer to iConsult 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DEE900-D747-4A48-99EF-2FAA24007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Lecturer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83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CFC3-32F9-4C01-9B19-9CB8B9C9A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CT108-3-1-Python Programming or equivalent</a:t>
            </a:r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623CB0-D8E5-4CB9-AB5B-E64641CC2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Pre-Requisites For This Module</a:t>
            </a:r>
          </a:p>
        </p:txBody>
      </p:sp>
    </p:spTree>
    <p:extLst>
      <p:ext uri="{BB962C8B-B14F-4D97-AF65-F5344CB8AC3E}">
        <p14:creationId xmlns:p14="http://schemas.microsoft.com/office/powerpoint/2010/main" val="3703649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DA933-0EE1-4626-B66C-662970638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OBE is education based on producing particular educational outcomes that: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Focus on what students can actually do after they are taught.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Expect all learners / students to successfully achieve particular (sometimes minimum) level of knowledge and abilities.</a:t>
            </a:r>
          </a:p>
          <a:p>
            <a:endParaRPr lang="en-US" sz="3000" dirty="0"/>
          </a:p>
          <a:p>
            <a:r>
              <a:rPr lang="en-US" dirty="0"/>
              <a:t>It’s NOT what We want to teach.</a:t>
            </a:r>
          </a:p>
          <a:p>
            <a:r>
              <a:rPr lang="en-US" dirty="0"/>
              <a:t>It’s WHAT You should learn.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A2228-0558-4790-81AA-25FD24970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Outcomes Based Education</a:t>
            </a:r>
          </a:p>
        </p:txBody>
      </p:sp>
    </p:spTree>
    <p:extLst>
      <p:ext uri="{BB962C8B-B14F-4D97-AF65-F5344CB8AC3E}">
        <p14:creationId xmlns:p14="http://schemas.microsoft.com/office/powerpoint/2010/main" val="2974689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1704E-CE54-4FEB-943F-5485AB248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algn="just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module is designed in a way to expose students to the fundamentals of data analytic procedures and scripting techniques. </a:t>
            </a:r>
          </a:p>
          <a:p>
            <a:pPr marL="457200" algn="just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They will learn how to write scripts for data analysis and visualization. </a:t>
            </a:r>
          </a:p>
          <a:p>
            <a:pPr marL="457200" algn="just"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They will turn raw data into meaningful representations for decision-making.</a:t>
            </a:r>
            <a:endParaRPr lang="en-MY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056D3B-6F9C-48A0-AC07-FD34980E1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Aims of this Module</a:t>
            </a:r>
          </a:p>
        </p:txBody>
      </p:sp>
    </p:spTree>
    <p:extLst>
      <p:ext uri="{BB962C8B-B14F-4D97-AF65-F5344CB8AC3E}">
        <p14:creationId xmlns:p14="http://schemas.microsoft.com/office/powerpoint/2010/main" val="589219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B7FF918-06F0-4502-9D70-6D9CC1AB15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3834830"/>
              </p:ext>
            </p:extLst>
          </p:nvPr>
        </p:nvGraphicFramePr>
        <p:xfrm>
          <a:off x="254000" y="1697038"/>
          <a:ext cx="11747499" cy="3114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95232">
                  <a:extLst>
                    <a:ext uri="{9D8B030D-6E8A-4147-A177-3AD203B41FA5}">
                      <a16:colId xmlns:a16="http://schemas.microsoft.com/office/drawing/2014/main" val="1100061805"/>
                    </a:ext>
                  </a:extLst>
                </a:gridCol>
                <a:gridCol w="6836434">
                  <a:extLst>
                    <a:ext uri="{9D8B030D-6E8A-4147-A177-3AD203B41FA5}">
                      <a16:colId xmlns:a16="http://schemas.microsoft.com/office/drawing/2014/main" val="4237684851"/>
                    </a:ext>
                  </a:extLst>
                </a:gridCol>
                <a:gridCol w="3915833">
                  <a:extLst>
                    <a:ext uri="{9D8B030D-6E8A-4147-A177-3AD203B41FA5}">
                      <a16:colId xmlns:a16="http://schemas.microsoft.com/office/drawing/2014/main" val="4204644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CLO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Learning Outcomes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Assessment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66649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</a:t>
                      </a: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xplain the data analytic concepts and techniques with scripting approach (C2, PLO1)</a:t>
                      </a:r>
                      <a:endParaRPr lang="en-MY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Exam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779816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Apply appropriate analytic technique and methods to analyze data in a given domain (C3, PLO2)</a:t>
                      </a:r>
                      <a:endParaRPr lang="en-MY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Group Assignment -Findings</a:t>
                      </a:r>
                      <a:endParaRPr lang="en-MY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917935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Present findings for decision making based on the    analysis output (A2,PLO5)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Group Assignment -Analysis</a:t>
                      </a:r>
                      <a:endParaRPr lang="en-MY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8860216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9AD4A80-16CB-4F73-85EE-A898A58AA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Module Learning Outcomes</a:t>
            </a:r>
          </a:p>
        </p:txBody>
      </p:sp>
    </p:spTree>
    <p:extLst>
      <p:ext uri="{BB962C8B-B14F-4D97-AF65-F5344CB8AC3E}">
        <p14:creationId xmlns:p14="http://schemas.microsoft.com/office/powerpoint/2010/main" val="1493108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854EA63-20C2-4FFA-A038-ADD66E0DEF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3531397"/>
              </p:ext>
            </p:extLst>
          </p:nvPr>
        </p:nvGraphicFramePr>
        <p:xfrm>
          <a:off x="254000" y="1697038"/>
          <a:ext cx="11647272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5944">
                  <a:extLst>
                    <a:ext uri="{9D8B030D-6E8A-4147-A177-3AD203B41FA5}">
                      <a16:colId xmlns:a16="http://schemas.microsoft.com/office/drawing/2014/main" val="2414964309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696645560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1097667272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2541412989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594092954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744360627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635158637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506908600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2839469194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1342508828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973982840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2666185385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1979044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PLO12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30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500" dirty="0"/>
                        <a:t>CLO1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3810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500" dirty="0"/>
                        <a:t>CLO2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9806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500" dirty="0"/>
                        <a:t>CLO3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804430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C7F9601-B4D7-474F-8F0B-9F77BBBE1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Mapping of CLO with PLO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CF102-21F6-473B-8E16-26CD9DD46AB5}"/>
              </a:ext>
            </a:extLst>
          </p:cNvPr>
          <p:cNvSpPr txBox="1"/>
          <p:nvPr/>
        </p:nvSpPr>
        <p:spPr>
          <a:xfrm>
            <a:off x="393895" y="3981157"/>
            <a:ext cx="11071274" cy="156966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1600" dirty="0"/>
              <a:t>The learning domains are:</a:t>
            </a:r>
          </a:p>
          <a:p>
            <a:r>
              <a:rPr lang="en-US" sz="1600" b="1" dirty="0"/>
              <a:t>PLO1: </a:t>
            </a:r>
            <a:r>
              <a:rPr lang="en-US" sz="1600" dirty="0"/>
              <a:t>Knowledge and Understanding</a:t>
            </a:r>
          </a:p>
          <a:p>
            <a:r>
              <a:rPr lang="en-US" sz="1600" b="1" dirty="0"/>
              <a:t>PLO2: </a:t>
            </a:r>
            <a:r>
              <a:rPr lang="en-US" sz="1600" dirty="0"/>
              <a:t>Cognitive Skills</a:t>
            </a:r>
          </a:p>
          <a:p>
            <a:r>
              <a:rPr lang="en-US" sz="1600" b="1" dirty="0"/>
              <a:t>PLO3: </a:t>
            </a:r>
            <a:r>
              <a:rPr lang="en-US" sz="1600" dirty="0"/>
              <a:t>Communication Skills</a:t>
            </a:r>
          </a:p>
          <a:p>
            <a:endParaRPr lang="en-US" sz="1600" b="1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66045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F977F-6955-47A9-92EB-78CA42E4A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Module Credit Value: 3</a:t>
            </a:r>
          </a:p>
          <a:p>
            <a:r>
              <a:rPr lang="en-US" dirty="0"/>
              <a:t>Total Learning Hours: 120 per semester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D5E70B-5188-497B-8979-E8941E59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Student Learning Time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33BF824-A335-4784-9A26-DC52134D8D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918437"/>
              </p:ext>
            </p:extLst>
          </p:nvPr>
        </p:nvGraphicFramePr>
        <p:xfrm>
          <a:off x="2065867" y="3032919"/>
          <a:ext cx="6096000" cy="259588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1868828788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953582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Lecture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28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587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Tutorial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28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151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Practical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X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2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X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025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Independent Learning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45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068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19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619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Total Learning Hours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  120 hours per semester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214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257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5E70B-5188-497B-8979-E8941E59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Module Content Outline </a:t>
            </a:r>
            <a:r>
              <a:rPr lang="en-US" sz="1400" b="0" dirty="0">
                <a:solidFill>
                  <a:schemeClr val="tx1"/>
                </a:solidFill>
              </a:rPr>
              <a:t>(Please add/reduce the column as needed)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33BF824-A335-4784-9A26-DC52134D8D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1508333"/>
              </p:ext>
            </p:extLst>
          </p:nvPr>
        </p:nvGraphicFramePr>
        <p:xfrm>
          <a:off x="1155699" y="1295400"/>
          <a:ext cx="9922204" cy="467447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884386">
                  <a:extLst>
                    <a:ext uri="{9D8B030D-6E8A-4147-A177-3AD203B41FA5}">
                      <a16:colId xmlns:a16="http://schemas.microsoft.com/office/drawing/2014/main" val="1868828788"/>
                    </a:ext>
                  </a:extLst>
                </a:gridCol>
                <a:gridCol w="8037818">
                  <a:extLst>
                    <a:ext uri="{9D8B030D-6E8A-4147-A177-3AD203B41FA5}">
                      <a16:colId xmlns:a16="http://schemas.microsoft.com/office/drawing/2014/main" val="2953582580"/>
                    </a:ext>
                  </a:extLst>
                </a:gridCol>
              </a:tblGrid>
              <a:tr h="52177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  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587084"/>
                  </a:ext>
                </a:extLst>
              </a:tr>
              <a:tr h="52177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None/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Module Introduction</a:t>
                      </a:r>
                      <a:endParaRPr lang="en-MY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0" marB="0"/>
                </a:tc>
                <a:extLst>
                  <a:ext uri="{0D108BD9-81ED-4DB2-BD59-A6C34878D82A}">
                    <a16:rowId xmlns:a16="http://schemas.microsoft.com/office/drawing/2014/main" val="3851151818"/>
                  </a:ext>
                </a:extLst>
              </a:tr>
              <a:tr h="53365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None/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Data Ecosystem and Life Cycle</a:t>
                      </a:r>
                      <a:endParaRPr lang="en-MY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0" marB="0"/>
                </a:tc>
                <a:extLst>
                  <a:ext uri="{0D108BD9-81ED-4DB2-BD59-A6C34878D82A}">
                    <a16:rowId xmlns:a16="http://schemas.microsoft.com/office/drawing/2014/main" val="2566929365"/>
                  </a:ext>
                </a:extLst>
              </a:tr>
              <a:tr h="52177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None/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Overview of data Analytics</a:t>
                      </a:r>
                      <a:endParaRPr lang="en-MY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0" marB="0"/>
                </a:tc>
                <a:extLst>
                  <a:ext uri="{0D108BD9-81ED-4DB2-BD59-A6C34878D82A}">
                    <a16:rowId xmlns:a16="http://schemas.microsoft.com/office/drawing/2014/main" val="1459025982"/>
                  </a:ext>
                </a:extLst>
              </a:tr>
              <a:tr h="48838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Hypothesis Formation</a:t>
                      </a:r>
                      <a:endParaRPr lang="en-US" sz="20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068599"/>
                  </a:ext>
                </a:extLst>
              </a:tr>
              <a:tr h="52177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None/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Type of Data Analytics</a:t>
                      </a:r>
                      <a:endParaRPr lang="en-MY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300" marR="114300" marT="0" marB="0"/>
                </a:tc>
                <a:extLst>
                  <a:ext uri="{0D108BD9-81ED-4DB2-BD59-A6C34878D82A}">
                    <a16:rowId xmlns:a16="http://schemas.microsoft.com/office/drawing/2014/main" val="1274214383"/>
                  </a:ext>
                </a:extLst>
              </a:tr>
              <a:tr h="52177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7-8-9-10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Analysis Techniques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107257"/>
                  </a:ext>
                </a:extLst>
              </a:tr>
              <a:tr h="52177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11-12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Data Exploration and Visualization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35595"/>
                  </a:ext>
                </a:extLst>
              </a:tr>
              <a:tr h="52177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13-14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Data Manipulation and Transformation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1825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642933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C09830CF6CB84B8D12D02B69700FAF" ma:contentTypeVersion="14" ma:contentTypeDescription="Create a new document." ma:contentTypeScope="" ma:versionID="91bb3fc2fda44f6dca498e4986d3c34f">
  <xsd:schema xmlns:xsd="http://www.w3.org/2001/XMLSchema" xmlns:xs="http://www.w3.org/2001/XMLSchema" xmlns:p="http://schemas.microsoft.com/office/2006/metadata/properties" xmlns:ns3="c0f90a4e-2534-4174-991f-0eb794d5b859" xmlns:ns4="d2981e9c-0c44-4237-a41f-50944ddb2e5d" targetNamespace="http://schemas.microsoft.com/office/2006/metadata/properties" ma:root="true" ma:fieldsID="d346f1bbf5bc0d23fe733b73729b7857" ns3:_="" ns4:_="">
    <xsd:import namespace="c0f90a4e-2534-4174-991f-0eb794d5b859"/>
    <xsd:import namespace="d2981e9c-0c44-4237-a41f-50944ddb2e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90a4e-2534-4174-991f-0eb794d5b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981e9c-0c44-4237-a41f-50944ddb2e5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D3909F-E191-4C23-B23C-BA46B5ADDDA2}">
  <ds:schemaRefs>
    <ds:schemaRef ds:uri="http://purl.org/dc/terms/"/>
    <ds:schemaRef ds:uri="http://schemas.microsoft.com/office/2006/documentManagement/types"/>
    <ds:schemaRef ds:uri="d2981e9c-0c44-4237-a41f-50944ddb2e5d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90a4e-2534-4174-991f-0eb794d5b859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B6039F5-814C-4C5B-A6B0-438D9C48FD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f90a4e-2534-4174-991f-0eb794d5b859"/>
    <ds:schemaRef ds:uri="d2981e9c-0c44-4237-a41f-50944ddb2e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1519</TotalTime>
  <Pages>11</Pages>
  <Words>903</Words>
  <Application>Microsoft Office PowerPoint</Application>
  <PresentationFormat>Widescreen</PresentationFormat>
  <Paragraphs>191</Paragraphs>
  <Slides>15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Montserrat</vt:lpstr>
      <vt:lpstr>PT Sans</vt:lpstr>
      <vt:lpstr>Symbol</vt:lpstr>
      <vt:lpstr>Wingdings</vt:lpstr>
      <vt:lpstr>UCTI-Template-foundation-level</vt:lpstr>
      <vt:lpstr>Programming for Data Analysis CT127-3-2(VE)</vt:lpstr>
      <vt:lpstr>Lecturer Information</vt:lpstr>
      <vt:lpstr>Pre-Requisites For This Module</vt:lpstr>
      <vt:lpstr>Outcomes Based Education</vt:lpstr>
      <vt:lpstr>Aims of this Module</vt:lpstr>
      <vt:lpstr>Module Learning Outcomes</vt:lpstr>
      <vt:lpstr>Mapping of CLO with PLO</vt:lpstr>
      <vt:lpstr>Student Learning Time</vt:lpstr>
      <vt:lpstr>Module Content Outline (Please add/reduce the column as needed)</vt:lpstr>
      <vt:lpstr>Assessment Summary (refer to module handbook and module descriptor)</vt:lpstr>
      <vt:lpstr>Expectations</vt:lpstr>
      <vt:lpstr>Other Expectations</vt:lpstr>
      <vt:lpstr>Achievement Requirements:  Undergraduate (Diploma, Foundation, Degree)</vt:lpstr>
      <vt:lpstr>Reference Materials</vt:lpstr>
      <vt:lpstr>Your Valuable Feedback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Lim Zhi Qian</cp:lastModifiedBy>
  <cp:revision>336</cp:revision>
  <cp:lastPrinted>2023-02-03T03:07:34Z</cp:lastPrinted>
  <dcterms:created xsi:type="dcterms:W3CDTF">2005-08-02T10:18:20Z</dcterms:created>
  <dcterms:modified xsi:type="dcterms:W3CDTF">2024-03-03T13:19:59Z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0x01010050C09830CF6CB84B8D12D02B69700FAF</vt:lpwstr>
  </property>
</Properties>
</file>

<file path=docProps/thumbnail.jpeg>
</file>